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70" d="100"/>
          <a:sy n="70" d="100"/>
        </p:scale>
        <p:origin x="-540"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67ED05-A7A4-47C4-B8D9-1BCE60DF0C5B}"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114409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67ED05-A7A4-47C4-B8D9-1BCE60DF0C5B}"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7770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67ED05-A7A4-47C4-B8D9-1BCE60DF0C5B}"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89220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67ED05-A7A4-47C4-B8D9-1BCE60DF0C5B}"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2269288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67ED05-A7A4-47C4-B8D9-1BCE60DF0C5B}"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3569555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67ED05-A7A4-47C4-B8D9-1BCE60DF0C5B}"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2753680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67ED05-A7A4-47C4-B8D9-1BCE60DF0C5B}"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2020283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67ED05-A7A4-47C4-B8D9-1BCE60DF0C5B}"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2124825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67ED05-A7A4-47C4-B8D9-1BCE60DF0C5B}"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205415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67ED05-A7A4-47C4-B8D9-1BCE60DF0C5B}"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87645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67ED05-A7A4-47C4-B8D9-1BCE60DF0C5B}"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C1FE1B-BB2C-4649-819B-1C8FE7BE2508}" type="slidenum">
              <a:rPr lang="en-US" smtClean="0"/>
              <a:t>‹#›</a:t>
            </a:fld>
            <a:endParaRPr lang="en-US"/>
          </a:p>
        </p:txBody>
      </p:sp>
    </p:spTree>
    <p:extLst>
      <p:ext uri="{BB962C8B-B14F-4D97-AF65-F5344CB8AC3E}">
        <p14:creationId xmlns:p14="http://schemas.microsoft.com/office/powerpoint/2010/main" val="1659779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67ED05-A7A4-47C4-B8D9-1BCE60DF0C5B}" type="datetimeFigureOut">
              <a:rPr lang="en-US" smtClean="0"/>
              <a:t>10/31/2020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1FE1B-BB2C-4649-819B-1C8FE7BE2508}" type="slidenum">
              <a:rPr lang="en-US" smtClean="0"/>
              <a:t>‹#›</a:t>
            </a:fld>
            <a:endParaRPr lang="en-US"/>
          </a:p>
        </p:txBody>
      </p:sp>
    </p:spTree>
    <p:extLst>
      <p:ext uri="{BB962C8B-B14F-4D97-AF65-F5344CB8AC3E}">
        <p14:creationId xmlns:p14="http://schemas.microsoft.com/office/powerpoint/2010/main" val="247433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12349"/>
          </a:xfrm>
        </p:spPr>
        <p:txBody>
          <a:bodyPr>
            <a:normAutofit/>
          </a:bodyPr>
          <a:lstStyle/>
          <a:p>
            <a:r>
              <a:rPr lang="en-US" sz="2400" b="1" dirty="0" smtClean="0">
                <a:latin typeface="Times New Roman" panose="02020603050405020304" pitchFamily="18" charset="0"/>
                <a:cs typeface="Times New Roman" panose="02020603050405020304" pitchFamily="18" charset="0"/>
              </a:rPr>
              <a:t>How cyber bullying  affect college students </a:t>
            </a:r>
            <a:endParaRPr lang="en-US" sz="24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037668"/>
            <a:ext cx="9144000" cy="3115158"/>
          </a:xfrm>
        </p:spPr>
        <p:txBody>
          <a:bodyPr>
            <a:normAutofit fontScale="85000" lnSpcReduction="20000"/>
          </a:bodyPr>
          <a:lstStyle/>
          <a:p>
            <a:r>
              <a:rPr lang="en-US" b="1" i="1" dirty="0" smtClean="0"/>
              <a:t>Description of  the research journey</a:t>
            </a:r>
          </a:p>
          <a:p>
            <a:pPr marL="342900" indent="-342900" algn="l">
              <a:buFont typeface="Arial" pitchFamily="34" charset="0"/>
              <a:buChar char="•"/>
            </a:pPr>
            <a:r>
              <a:rPr lang="en-US" dirty="0" smtClean="0">
                <a:latin typeface="Times New Roman" pitchFamily="18" charset="0"/>
                <a:cs typeface="Times New Roman" pitchFamily="18" charset="0"/>
              </a:rPr>
              <a:t>Cyber bullying among college students , affects many college students especially girls. Some of my fiends have been bullied and they were greatly affected </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they could not concentrate on their </a:t>
            </a:r>
            <a:r>
              <a:rPr lang="en-US" dirty="0" smtClean="0">
                <a:latin typeface="Times New Roman" pitchFamily="18" charset="0"/>
                <a:cs typeface="Times New Roman" pitchFamily="18" charset="0"/>
              </a:rPr>
              <a:t>studies.</a:t>
            </a:r>
          </a:p>
          <a:p>
            <a:pPr marL="342900" indent="-342900" algn="l">
              <a:buFont typeface="Arial" pitchFamily="34" charset="0"/>
              <a:buChar char="•"/>
            </a:pPr>
            <a:r>
              <a:rPr lang="en-US" dirty="0" smtClean="0">
                <a:latin typeface="Times New Roman" pitchFamily="18" charset="0"/>
                <a:cs typeface="Times New Roman" pitchFamily="18" charset="0"/>
              </a:rPr>
              <a:t>Some </a:t>
            </a:r>
            <a:r>
              <a:rPr lang="en-US" dirty="0" smtClean="0">
                <a:latin typeface="Times New Roman" pitchFamily="18" charset="0"/>
                <a:cs typeface="Times New Roman" pitchFamily="18" charset="0"/>
              </a:rPr>
              <a:t>of the students prefer to change colleges and start afresh or stop attending </a:t>
            </a:r>
            <a:r>
              <a:rPr lang="en-US" dirty="0" smtClean="0">
                <a:latin typeface="Times New Roman" pitchFamily="18" charset="0"/>
                <a:cs typeface="Times New Roman" pitchFamily="18" charset="0"/>
              </a:rPr>
              <a:t>classes.</a:t>
            </a:r>
          </a:p>
          <a:p>
            <a:pPr marL="342900" indent="-342900" algn="l">
              <a:buFont typeface="Arial" pitchFamily="34" charset="0"/>
              <a:buChar char="•"/>
            </a:pPr>
            <a:r>
              <a:rPr lang="en-US" dirty="0" smtClean="0">
                <a:latin typeface="Times New Roman" pitchFamily="18" charset="0"/>
                <a:cs typeface="Times New Roman" pitchFamily="18" charset="0"/>
              </a:rPr>
              <a:t>Most </a:t>
            </a:r>
            <a:r>
              <a:rPr lang="en-US" dirty="0" smtClean="0">
                <a:latin typeface="Times New Roman" pitchFamily="18" charset="0"/>
                <a:cs typeface="Times New Roman" pitchFamily="18" charset="0"/>
              </a:rPr>
              <a:t>of them were bullied through intimate pictures they used to take with their lovers, they were being harassed to be exposed in the social media. </a:t>
            </a:r>
            <a:endParaRPr lang="en-US" dirty="0" smtClean="0">
              <a:latin typeface="Times New Roman" pitchFamily="18" charset="0"/>
              <a:cs typeface="Times New Roman" pitchFamily="18" charset="0"/>
            </a:endParaRPr>
          </a:p>
          <a:p>
            <a:pPr marL="342900" indent="-342900" algn="l">
              <a:buFont typeface="Arial" pitchFamily="34" charset="0"/>
              <a:buChar char="•"/>
            </a:pPr>
            <a:r>
              <a:rPr lang="en-US" dirty="0" smtClean="0">
                <a:latin typeface="Times New Roman" pitchFamily="18" charset="0"/>
                <a:cs typeface="Times New Roman" pitchFamily="18" charset="0"/>
              </a:rPr>
              <a:t>Some </a:t>
            </a:r>
            <a:r>
              <a:rPr lang="en-US" dirty="0" smtClean="0">
                <a:latin typeface="Times New Roman" pitchFamily="18" charset="0"/>
                <a:cs typeface="Times New Roman" pitchFamily="18" charset="0"/>
              </a:rPr>
              <a:t>of the information they shared with friends or moments that may question their morals are used as threats to make them do specific things or else they are exposed to the social media   </a:t>
            </a:r>
          </a:p>
          <a:p>
            <a:pPr algn="l"/>
            <a:endParaRPr lang="en-US" dirty="0"/>
          </a:p>
          <a:p>
            <a:pPr algn="l"/>
            <a:endParaRPr lang="en-US" dirty="0" smtClean="0"/>
          </a:p>
          <a:p>
            <a:pPr algn="l"/>
            <a:endParaRPr lang="en-US" dirty="0"/>
          </a:p>
          <a:p>
            <a:pPr algn="l"/>
            <a:endParaRPr lang="en-US" dirty="0" smtClean="0"/>
          </a:p>
          <a:p>
            <a:pPr algn="l"/>
            <a:endParaRPr lang="en-US" dirty="0"/>
          </a:p>
          <a:p>
            <a:pPr algn="l"/>
            <a:endParaRPr lang="en-US" dirty="0" smtClean="0"/>
          </a:p>
          <a:p>
            <a:pPr algn="l"/>
            <a:endParaRPr lang="en-US" dirty="0"/>
          </a:p>
          <a:p>
            <a:pPr algn="l"/>
            <a:endParaRPr lang="en-US" dirty="0" smtClean="0"/>
          </a:p>
          <a:p>
            <a:pPr algn="l"/>
            <a:endParaRPr lang="en-US" dirty="0"/>
          </a:p>
          <a:p>
            <a:pPr algn="l"/>
            <a:endParaRPr lang="en-US" dirty="0"/>
          </a:p>
          <a:p>
            <a:pPr algn="l"/>
            <a:endParaRPr lang="en-US" dirty="0" smtClean="0"/>
          </a:p>
          <a:p>
            <a:pPr algn="l"/>
            <a:endParaRPr lang="en-US" dirty="0" smtClean="0"/>
          </a:p>
        </p:txBody>
      </p:sp>
    </p:spTree>
    <p:extLst>
      <p:ext uri="{BB962C8B-B14F-4D97-AF65-F5344CB8AC3E}">
        <p14:creationId xmlns:p14="http://schemas.microsoft.com/office/powerpoint/2010/main" val="2577702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Description of the research journey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Having seen most of the college students pass through this problems , I decided to do a research study , on the cyber bullying among college students and how it can be eliminated in the colleges. </a:t>
            </a:r>
          </a:p>
          <a:p>
            <a:r>
              <a:rPr lang="en-US" dirty="0" smtClean="0">
                <a:latin typeface="Times New Roman" pitchFamily="18" charset="0"/>
                <a:cs typeface="Times New Roman" pitchFamily="18" charset="0"/>
              </a:rPr>
              <a:t>After my research I will present to the college to evaluate it and help the students that are affected by cyber  bullying . </a:t>
            </a:r>
          </a:p>
          <a:p>
            <a:r>
              <a:rPr lang="en-US" dirty="0" smtClean="0">
                <a:latin typeface="Times New Roman" pitchFamily="18" charset="0"/>
                <a:cs typeface="Times New Roman" pitchFamily="18" charset="0"/>
              </a:rPr>
              <a:t>It will  help it enact more laws that can help to reduce cyber bullying in colleges.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456295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Methods used to collect data</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 </a:t>
            </a:r>
            <a:r>
              <a:rPr lang="en-US" dirty="0" smtClean="0">
                <a:latin typeface="Times New Roman" pitchFamily="18" charset="0"/>
                <a:cs typeface="Times New Roman" pitchFamily="18" charset="0"/>
              </a:rPr>
              <a:t>Interviewing, I personally interviewed some of the students to find out whether they had information about cyber bullying .</a:t>
            </a:r>
          </a:p>
          <a:p>
            <a:r>
              <a:rPr lang="en-US" dirty="0" smtClean="0">
                <a:latin typeface="Times New Roman" pitchFamily="18" charset="0"/>
                <a:cs typeface="Times New Roman" pitchFamily="18" charset="0"/>
              </a:rPr>
              <a:t>Questionnaire , I made online questionnaires , and distributed  to students through a link</a:t>
            </a:r>
          </a:p>
          <a:p>
            <a:r>
              <a:rPr lang="en-US" dirty="0" smtClean="0">
                <a:latin typeface="Times New Roman" pitchFamily="18" charset="0"/>
                <a:cs typeface="Times New Roman" pitchFamily="18" charset="0"/>
              </a:rPr>
              <a:t>I used secondary material such as journal and  books, I selected the materials from within a period of 10 years. The material I selected ,discussed about cyber  bullying among students and the world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45141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Summery of the main ideas in the documents</a:t>
            </a:r>
            <a:endParaRPr lang="en-US" b="1" dirty="0"/>
          </a:p>
        </p:txBody>
      </p:sp>
      <p:sp>
        <p:nvSpPr>
          <p:cNvPr id="3" name="Content Placeholder 2"/>
          <p:cNvSpPr>
            <a:spLocks noGrp="1"/>
          </p:cNvSpPr>
          <p:nvPr>
            <p:ph idx="1"/>
          </p:nvPr>
        </p:nvSpPr>
        <p:spPr/>
        <p:txBody>
          <a:bodyPr>
            <a:normAutofit fontScale="92500" lnSpcReduction="10000"/>
          </a:bodyPr>
          <a:lstStyle/>
          <a:p>
            <a:r>
              <a:rPr lang="en-US" b="0" i="0" dirty="0" err="1" smtClean="0">
                <a:solidFill>
                  <a:srgbClr val="222222"/>
                </a:solidFill>
                <a:effectLst/>
                <a:latin typeface="Times New Roman" pitchFamily="18" charset="0"/>
                <a:cs typeface="Times New Roman" pitchFamily="18" charset="0"/>
              </a:rPr>
              <a:t>Cyberbullying</a:t>
            </a:r>
            <a:r>
              <a:rPr lang="en-US" b="0" i="0" dirty="0" smtClean="0">
                <a:solidFill>
                  <a:srgbClr val="222222"/>
                </a:solidFill>
                <a:effectLst/>
                <a:latin typeface="Times New Roman" pitchFamily="18" charset="0"/>
                <a:cs typeface="Times New Roman" pitchFamily="18" charset="0"/>
              </a:rPr>
              <a:t> </a:t>
            </a:r>
            <a:r>
              <a:rPr lang="en-US" b="0" i="0" dirty="0" smtClean="0">
                <a:solidFill>
                  <a:srgbClr val="222222"/>
                </a:solidFill>
                <a:effectLst/>
                <a:latin typeface="Times New Roman" pitchFamily="18" charset="0"/>
                <a:cs typeface="Times New Roman" pitchFamily="18" charset="0"/>
              </a:rPr>
              <a:t>in schools: A research of gender differences. </a:t>
            </a:r>
            <a:r>
              <a:rPr lang="en-US" b="0" i="1" dirty="0" smtClean="0">
                <a:solidFill>
                  <a:srgbClr val="222222"/>
                </a:solidFill>
                <a:effectLst/>
                <a:latin typeface="Times New Roman" pitchFamily="18" charset="0"/>
                <a:cs typeface="Times New Roman" pitchFamily="18" charset="0"/>
              </a:rPr>
              <a:t>School psychology international</a:t>
            </a:r>
            <a:r>
              <a:rPr lang="en-US" b="0" i="0" dirty="0" smtClean="0">
                <a:solidFill>
                  <a:srgbClr val="222222"/>
                </a:solidFill>
                <a:effectLst/>
                <a:latin typeface="Times New Roman" pitchFamily="18" charset="0"/>
                <a:cs typeface="Times New Roman" pitchFamily="18" charset="0"/>
              </a:rPr>
              <a:t>, </a:t>
            </a:r>
            <a:r>
              <a:rPr lang="en-US" b="0" i="1" dirty="0" smtClean="0">
                <a:solidFill>
                  <a:srgbClr val="222222"/>
                </a:solidFill>
                <a:effectLst/>
                <a:latin typeface="Times New Roman" pitchFamily="18" charset="0"/>
                <a:cs typeface="Times New Roman" pitchFamily="18" charset="0"/>
              </a:rPr>
              <a:t>27</a:t>
            </a:r>
            <a:r>
              <a:rPr lang="en-US" b="0" i="0" dirty="0" smtClean="0">
                <a:solidFill>
                  <a:srgbClr val="222222"/>
                </a:solidFill>
                <a:effectLst/>
                <a:latin typeface="Times New Roman" pitchFamily="18" charset="0"/>
                <a:cs typeface="Times New Roman" pitchFamily="18" charset="0"/>
              </a:rPr>
              <a:t>(2), 157-170.</a:t>
            </a:r>
          </a:p>
          <a:p>
            <a:r>
              <a:rPr lang="en-US" dirty="0" smtClean="0">
                <a:solidFill>
                  <a:srgbClr val="222222"/>
                </a:solidFill>
                <a:latin typeface="Times New Roman" pitchFamily="18" charset="0"/>
                <a:cs typeface="Times New Roman" pitchFamily="18" charset="0"/>
              </a:rPr>
              <a:t>I used this journal to evaluate the likelihood of the students in colleges to know about cyber </a:t>
            </a:r>
            <a:r>
              <a:rPr lang="en-US" dirty="0" smtClean="0">
                <a:solidFill>
                  <a:srgbClr val="222222"/>
                </a:solidFill>
                <a:latin typeface="Times New Roman" pitchFamily="18" charset="0"/>
                <a:cs typeface="Times New Roman" pitchFamily="18" charset="0"/>
              </a:rPr>
              <a:t>bullying (</a:t>
            </a:r>
            <a:r>
              <a:rPr lang="en-US" dirty="0" smtClean="0">
                <a:solidFill>
                  <a:srgbClr val="222222"/>
                </a:solidFill>
                <a:latin typeface="Times New Roman" pitchFamily="18" charset="0"/>
                <a:cs typeface="Times New Roman" pitchFamily="18" charset="0"/>
              </a:rPr>
              <a:t>Li</a:t>
            </a:r>
            <a:r>
              <a:rPr lang="en-US" dirty="0">
                <a:solidFill>
                  <a:srgbClr val="222222"/>
                </a:solidFill>
                <a:latin typeface="Times New Roman" pitchFamily="18" charset="0"/>
                <a:cs typeface="Times New Roman" pitchFamily="18" charset="0"/>
              </a:rPr>
              <a:t>, </a:t>
            </a:r>
            <a:r>
              <a:rPr lang="en-US" dirty="0" smtClean="0">
                <a:solidFill>
                  <a:srgbClr val="222222"/>
                </a:solidFill>
                <a:latin typeface="Times New Roman" pitchFamily="18" charset="0"/>
                <a:cs typeface="Times New Roman" pitchFamily="18" charset="0"/>
              </a:rPr>
              <a:t>2006</a:t>
            </a:r>
            <a:r>
              <a:rPr lang="en-US" dirty="0">
                <a:solidFill>
                  <a:srgbClr val="222222"/>
                </a:solidFill>
                <a:latin typeface="Times New Roman" pitchFamily="18" charset="0"/>
                <a:cs typeface="Times New Roman" pitchFamily="18" charset="0"/>
              </a:rPr>
              <a:t>)</a:t>
            </a:r>
            <a:r>
              <a:rPr lang="en-US" dirty="0" smtClean="0">
                <a:solidFill>
                  <a:srgbClr val="222222"/>
                </a:solidFill>
                <a:latin typeface="Times New Roman" pitchFamily="18" charset="0"/>
                <a:cs typeface="Times New Roman" pitchFamily="18" charset="0"/>
              </a:rPr>
              <a:t>. </a:t>
            </a:r>
            <a:endParaRPr lang="en-US" dirty="0" smtClean="0">
              <a:solidFill>
                <a:srgbClr val="222222"/>
              </a:solidFill>
              <a:latin typeface="Times New Roman" pitchFamily="18" charset="0"/>
              <a:cs typeface="Times New Roman" pitchFamily="18" charset="0"/>
            </a:endParaRPr>
          </a:p>
          <a:p>
            <a:r>
              <a:rPr lang="en-US" dirty="0" smtClean="0">
                <a:solidFill>
                  <a:srgbClr val="222222"/>
                </a:solidFill>
                <a:latin typeface="Times New Roman" pitchFamily="18" charset="0"/>
                <a:cs typeface="Times New Roman" pitchFamily="18" charset="0"/>
              </a:rPr>
              <a:t>In journal the study of 264 students was used to identify the rate of cyber bullying in among students. It was found that the type of bullying results from electronic communication tools like phones .</a:t>
            </a:r>
          </a:p>
          <a:p>
            <a:r>
              <a:rPr lang="en-US" dirty="0" smtClean="0">
                <a:solidFill>
                  <a:srgbClr val="222222"/>
                </a:solidFill>
                <a:latin typeface="Times New Roman" pitchFamily="18" charset="0"/>
                <a:cs typeface="Times New Roman" pitchFamily="18" charset="0"/>
              </a:rPr>
              <a:t>One out of four reported to have  been bullied and the  victims were afraid to report the incidents. Males were majority of the students who used to bully than the females. The journal helped in evolution of my research and compering It with other research works.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12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prstClr val="black"/>
                </a:solidFill>
              </a:rPr>
              <a:t>Summery of the main ideas in the documents</a:t>
            </a:r>
            <a:endParaRPr lang="en-US" b="1" dirty="0"/>
          </a:p>
        </p:txBody>
      </p:sp>
      <p:sp>
        <p:nvSpPr>
          <p:cNvPr id="3" name="Content Placeholder 2"/>
          <p:cNvSpPr>
            <a:spLocks noGrp="1"/>
          </p:cNvSpPr>
          <p:nvPr>
            <p:ph idx="1"/>
          </p:nvPr>
        </p:nvSpPr>
        <p:spPr/>
        <p:txBody>
          <a:bodyPr>
            <a:normAutofit fontScale="77500" lnSpcReduction="20000"/>
          </a:bodyPr>
          <a:lstStyle/>
          <a:p>
            <a:pPr marL="0" indent="0">
              <a:buNone/>
            </a:pPr>
            <a:r>
              <a:rPr lang="en-US" b="0" i="0" dirty="0" smtClean="0">
                <a:solidFill>
                  <a:srgbClr val="222222"/>
                </a:solidFill>
                <a:effectLst/>
                <a:latin typeface="Arial" panose="020B0604020202020204" pitchFamily="34" charset="0"/>
              </a:rPr>
              <a:t>Cantone, E., </a:t>
            </a:r>
            <a:r>
              <a:rPr lang="en-US" b="0" i="0" dirty="0" err="1" smtClean="0">
                <a:solidFill>
                  <a:srgbClr val="222222"/>
                </a:solidFill>
                <a:effectLst/>
                <a:latin typeface="Arial" panose="020B0604020202020204" pitchFamily="34" charset="0"/>
              </a:rPr>
              <a:t>Piras</a:t>
            </a:r>
            <a:r>
              <a:rPr lang="en-US" b="0" i="0" dirty="0" smtClean="0">
                <a:solidFill>
                  <a:srgbClr val="222222"/>
                </a:solidFill>
                <a:effectLst/>
                <a:latin typeface="Arial" panose="020B0604020202020204" pitchFamily="34" charset="0"/>
              </a:rPr>
              <a:t>, A. P., </a:t>
            </a:r>
            <a:r>
              <a:rPr lang="en-US" b="0" i="0" dirty="0" err="1" smtClean="0">
                <a:solidFill>
                  <a:srgbClr val="222222"/>
                </a:solidFill>
                <a:effectLst/>
                <a:latin typeface="Arial" panose="020B0604020202020204" pitchFamily="34" charset="0"/>
              </a:rPr>
              <a:t>Vellante</a:t>
            </a:r>
            <a:r>
              <a:rPr lang="en-US" b="0" i="0" dirty="0" smtClean="0">
                <a:solidFill>
                  <a:srgbClr val="222222"/>
                </a:solidFill>
                <a:effectLst/>
                <a:latin typeface="Arial" panose="020B0604020202020204" pitchFamily="34" charset="0"/>
              </a:rPr>
              <a:t>, M., </a:t>
            </a:r>
            <a:r>
              <a:rPr lang="en-US" b="0" i="0" dirty="0" err="1" smtClean="0">
                <a:solidFill>
                  <a:srgbClr val="222222"/>
                </a:solidFill>
                <a:effectLst/>
                <a:latin typeface="Arial" panose="020B0604020202020204" pitchFamily="34" charset="0"/>
              </a:rPr>
              <a:t>Preti</a:t>
            </a:r>
            <a:r>
              <a:rPr lang="en-US" b="0" i="0" dirty="0" smtClean="0">
                <a:solidFill>
                  <a:srgbClr val="222222"/>
                </a:solidFill>
                <a:effectLst/>
                <a:latin typeface="Arial" panose="020B0604020202020204" pitchFamily="34" charset="0"/>
              </a:rPr>
              <a:t>, A., </a:t>
            </a:r>
            <a:r>
              <a:rPr lang="en-US" b="0" i="0" dirty="0" err="1" smtClean="0">
                <a:solidFill>
                  <a:srgbClr val="222222"/>
                </a:solidFill>
                <a:effectLst/>
                <a:latin typeface="Arial" panose="020B0604020202020204" pitchFamily="34" charset="0"/>
              </a:rPr>
              <a:t>Daníelsdóttir</a:t>
            </a:r>
            <a:r>
              <a:rPr lang="en-US" b="0" i="0" dirty="0" smtClean="0">
                <a:solidFill>
                  <a:srgbClr val="222222"/>
                </a:solidFill>
                <a:effectLst/>
                <a:latin typeface="Arial" panose="020B0604020202020204" pitchFamily="34" charset="0"/>
              </a:rPr>
              <a:t>, S., </a:t>
            </a:r>
            <a:r>
              <a:rPr lang="en-US" b="0" i="0" dirty="0" err="1" smtClean="0">
                <a:solidFill>
                  <a:srgbClr val="222222"/>
                </a:solidFill>
                <a:effectLst/>
                <a:latin typeface="Arial" panose="020B0604020202020204" pitchFamily="34" charset="0"/>
              </a:rPr>
              <a:t>D’Aloja</a:t>
            </a:r>
            <a:r>
              <a:rPr lang="en-US" b="0" i="0" dirty="0" smtClean="0">
                <a:solidFill>
                  <a:srgbClr val="222222"/>
                </a:solidFill>
                <a:effectLst/>
                <a:latin typeface="Arial" panose="020B0604020202020204" pitchFamily="34" charset="0"/>
              </a:rPr>
              <a:t>, E., ... &amp; </a:t>
            </a:r>
            <a:r>
              <a:rPr lang="en-US" b="0" i="0" dirty="0" err="1" smtClean="0">
                <a:solidFill>
                  <a:srgbClr val="222222"/>
                </a:solidFill>
                <a:effectLst/>
                <a:latin typeface="Arial" panose="020B0604020202020204" pitchFamily="34" charset="0"/>
              </a:rPr>
              <a:t>Bhugra</a:t>
            </a:r>
            <a:r>
              <a:rPr lang="en-US" b="0" i="0" dirty="0" smtClean="0">
                <a:solidFill>
                  <a:srgbClr val="222222"/>
                </a:solidFill>
                <a:effectLst/>
                <a:latin typeface="Arial" panose="020B0604020202020204" pitchFamily="34" charset="0"/>
              </a:rPr>
              <a:t>, D. (2015). Interventions on bullying and cyberbullying in schools: A systematic review. </a:t>
            </a:r>
            <a:r>
              <a:rPr lang="en-US" b="0" i="1" dirty="0" smtClean="0">
                <a:solidFill>
                  <a:srgbClr val="222222"/>
                </a:solidFill>
                <a:effectLst/>
                <a:latin typeface="Arial" panose="020B0604020202020204" pitchFamily="34" charset="0"/>
              </a:rPr>
              <a:t>Clinical practice and epidemiology in mental health: CP &amp; EMH</a:t>
            </a:r>
            <a:r>
              <a:rPr lang="en-US" b="0" i="0" dirty="0" smtClean="0">
                <a:solidFill>
                  <a:srgbClr val="222222"/>
                </a:solidFill>
                <a:effectLst/>
                <a:latin typeface="Arial" panose="020B0604020202020204" pitchFamily="34" charset="0"/>
              </a:rPr>
              <a:t>, </a:t>
            </a:r>
            <a:r>
              <a:rPr lang="en-US" b="0" i="1" dirty="0" smtClean="0">
                <a:solidFill>
                  <a:srgbClr val="222222"/>
                </a:solidFill>
                <a:effectLst/>
                <a:latin typeface="Arial" panose="020B0604020202020204" pitchFamily="34" charset="0"/>
              </a:rPr>
              <a:t>11</a:t>
            </a:r>
            <a:r>
              <a:rPr lang="en-US" b="0" i="0" dirty="0" smtClean="0">
                <a:solidFill>
                  <a:srgbClr val="222222"/>
                </a:solidFill>
                <a:effectLst/>
                <a:latin typeface="Arial" panose="020B0604020202020204" pitchFamily="34" charset="0"/>
              </a:rPr>
              <a:t>(</a:t>
            </a:r>
            <a:r>
              <a:rPr lang="en-US" b="0" i="0" dirty="0" err="1" smtClean="0">
                <a:solidFill>
                  <a:srgbClr val="222222"/>
                </a:solidFill>
                <a:effectLst/>
                <a:latin typeface="Arial" panose="020B0604020202020204" pitchFamily="34" charset="0"/>
              </a:rPr>
              <a:t>Suppl</a:t>
            </a:r>
            <a:r>
              <a:rPr lang="en-US" b="0" i="0" dirty="0" smtClean="0">
                <a:solidFill>
                  <a:srgbClr val="222222"/>
                </a:solidFill>
                <a:effectLst/>
                <a:latin typeface="Arial" panose="020B0604020202020204" pitchFamily="34" charset="0"/>
              </a:rPr>
              <a:t> 1 M4), 58.</a:t>
            </a:r>
          </a:p>
          <a:p>
            <a:r>
              <a:rPr lang="en-US" dirty="0" smtClean="0">
                <a:solidFill>
                  <a:srgbClr val="222222"/>
                </a:solidFill>
                <a:latin typeface="Arial" panose="020B0604020202020204" pitchFamily="34" charset="0"/>
              </a:rPr>
              <a:t>The journal was used to help  in the evaluation of how cyber bullying can be stopped in the schools. </a:t>
            </a:r>
          </a:p>
          <a:p>
            <a:r>
              <a:rPr lang="en-US" dirty="0" smtClean="0">
                <a:solidFill>
                  <a:srgbClr val="222222"/>
                </a:solidFill>
                <a:latin typeface="Arial" panose="020B0604020202020204" pitchFamily="34" charset="0"/>
              </a:rPr>
              <a:t>The journal explained same of the intervention of cyberbullying in schools are ; Raising  awareness among students  so that they can know when they are bullied and not to be afraid to report the cases</a:t>
            </a:r>
          </a:p>
          <a:p>
            <a:r>
              <a:rPr lang="en-US" dirty="0" smtClean="0">
                <a:solidFill>
                  <a:srgbClr val="222222"/>
                </a:solidFill>
                <a:latin typeface="Arial" panose="020B0604020202020204" pitchFamily="34" charset="0"/>
              </a:rPr>
              <a:t>Establishment of firm policies in the schools , so that students may know cyberbullying is not morally ok.</a:t>
            </a:r>
          </a:p>
          <a:p>
            <a:r>
              <a:rPr lang="en-US" dirty="0" smtClean="0">
                <a:solidFill>
                  <a:srgbClr val="222222"/>
                </a:solidFill>
                <a:latin typeface="Arial" panose="020B0604020202020204" pitchFamily="34" charset="0"/>
              </a:rPr>
              <a:t>Encourage the affected students to visit counselors to help them with problems they are passing through.</a:t>
            </a:r>
          </a:p>
          <a:p>
            <a:r>
              <a:rPr lang="en-US" dirty="0" smtClean="0">
                <a:solidFill>
                  <a:srgbClr val="222222"/>
                </a:solidFill>
                <a:latin typeface="Arial" panose="020B0604020202020204" pitchFamily="34" charset="0"/>
              </a:rPr>
              <a:t>To establish better communication system in school so that the affected can easily look for help.     </a:t>
            </a:r>
            <a:endParaRPr lang="en-US" dirty="0"/>
          </a:p>
        </p:txBody>
      </p:sp>
    </p:spTree>
    <p:extLst>
      <p:ext uri="{BB962C8B-B14F-4D97-AF65-F5344CB8AC3E}">
        <p14:creationId xmlns:p14="http://schemas.microsoft.com/office/powerpoint/2010/main" val="342810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Summery of the main ideas in the documents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a:t>Sung, Y. H. (2018). Book review of cyber bullying approaches, consequences and interventions. </a:t>
            </a:r>
            <a:r>
              <a:rPr lang="en-US" i="1" dirty="0"/>
              <a:t>International Journal of Cyber Criminology</a:t>
            </a:r>
            <a:r>
              <a:rPr lang="en-US" dirty="0"/>
              <a:t>, </a:t>
            </a:r>
            <a:r>
              <a:rPr lang="en-US" i="1" dirty="0"/>
              <a:t>12</a:t>
            </a:r>
            <a:r>
              <a:rPr lang="en-US" dirty="0"/>
              <a:t>(1), 353-361</a:t>
            </a:r>
            <a:r>
              <a:rPr lang="en-US" dirty="0" smtClean="0"/>
              <a:t>.</a:t>
            </a:r>
          </a:p>
          <a:p>
            <a:r>
              <a:rPr lang="en-US" dirty="0" smtClean="0"/>
              <a:t>The book review by Sung (2018) helped to find the necessary information on the cyberbullying .</a:t>
            </a:r>
          </a:p>
          <a:p>
            <a:r>
              <a:rPr lang="en-US" dirty="0" smtClean="0"/>
              <a:t>The cyber bullying approaches included , hacking , harassment , impersonation , inappropriate photographs </a:t>
            </a:r>
          </a:p>
          <a:p>
            <a:r>
              <a:rPr lang="en-US" dirty="0" smtClean="0"/>
              <a:t>The consequences  of cyberbullying include , depression to the victim , jail for the perpetrator , school drop outs and may other</a:t>
            </a:r>
          </a:p>
          <a:p>
            <a:r>
              <a:rPr lang="en-US" dirty="0" smtClean="0"/>
              <a:t>Interventions , included cyberbullying education and  making cyberbullying policies  </a:t>
            </a:r>
            <a:endParaRPr lang="en-US" dirty="0"/>
          </a:p>
        </p:txBody>
      </p:sp>
    </p:spTree>
    <p:extLst>
      <p:ext uri="{BB962C8B-B14F-4D97-AF65-F5344CB8AC3E}">
        <p14:creationId xmlns:p14="http://schemas.microsoft.com/office/powerpoint/2010/main" val="264424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lvl="0"/>
            <a:r>
              <a:rPr lang="en-US" sz="2600" dirty="0">
                <a:solidFill>
                  <a:srgbClr val="222222"/>
                </a:solidFill>
                <a:latin typeface="Arial" panose="020B0604020202020204" pitchFamily="34" charset="0"/>
              </a:rPr>
              <a:t>Li, Q. (2006). Cyberbullying in schools: A research of gender differences. </a:t>
            </a:r>
            <a:r>
              <a:rPr lang="en-US" sz="2600" i="1" dirty="0">
                <a:solidFill>
                  <a:srgbClr val="222222"/>
                </a:solidFill>
                <a:latin typeface="Arial" panose="020B0604020202020204" pitchFamily="34" charset="0"/>
              </a:rPr>
              <a:t>School psychology international</a:t>
            </a:r>
            <a:r>
              <a:rPr lang="en-US" sz="2600" dirty="0">
                <a:solidFill>
                  <a:srgbClr val="222222"/>
                </a:solidFill>
                <a:latin typeface="Arial" panose="020B0604020202020204" pitchFamily="34" charset="0"/>
              </a:rPr>
              <a:t>, </a:t>
            </a:r>
            <a:r>
              <a:rPr lang="en-US" sz="2600" i="1" dirty="0">
                <a:solidFill>
                  <a:srgbClr val="222222"/>
                </a:solidFill>
                <a:latin typeface="Arial" panose="020B0604020202020204" pitchFamily="34" charset="0"/>
              </a:rPr>
              <a:t>27</a:t>
            </a:r>
            <a:r>
              <a:rPr lang="en-US" sz="2600" dirty="0">
                <a:solidFill>
                  <a:srgbClr val="222222"/>
                </a:solidFill>
                <a:latin typeface="Arial" panose="020B0604020202020204" pitchFamily="34" charset="0"/>
              </a:rPr>
              <a:t>(2), 157-170</a:t>
            </a:r>
            <a:r>
              <a:rPr lang="en-US" sz="2600" dirty="0" smtClean="0">
                <a:solidFill>
                  <a:srgbClr val="222222"/>
                </a:solidFill>
                <a:latin typeface="Arial" panose="020B0604020202020204" pitchFamily="34" charset="0"/>
              </a:rPr>
              <a:t>.</a:t>
            </a:r>
          </a:p>
          <a:p>
            <a:r>
              <a:rPr lang="en-US" sz="2400" b="0" i="0" dirty="0" smtClean="0">
                <a:solidFill>
                  <a:srgbClr val="222222"/>
                </a:solidFill>
                <a:effectLst/>
                <a:latin typeface="Arial" panose="020B0604020202020204" pitchFamily="34" charset="0"/>
              </a:rPr>
              <a:t>Cantone, E., </a:t>
            </a:r>
            <a:r>
              <a:rPr lang="en-US" sz="2400" b="0" i="0" dirty="0" err="1" smtClean="0">
                <a:solidFill>
                  <a:srgbClr val="222222"/>
                </a:solidFill>
                <a:effectLst/>
                <a:latin typeface="Arial" panose="020B0604020202020204" pitchFamily="34" charset="0"/>
              </a:rPr>
              <a:t>Piras</a:t>
            </a:r>
            <a:r>
              <a:rPr lang="en-US" sz="2400" b="0" i="0" dirty="0" smtClean="0">
                <a:solidFill>
                  <a:srgbClr val="222222"/>
                </a:solidFill>
                <a:effectLst/>
                <a:latin typeface="Arial" panose="020B0604020202020204" pitchFamily="34" charset="0"/>
              </a:rPr>
              <a:t>, A. P., </a:t>
            </a:r>
            <a:r>
              <a:rPr lang="en-US" sz="2400" b="0" i="0" dirty="0" err="1" smtClean="0">
                <a:solidFill>
                  <a:srgbClr val="222222"/>
                </a:solidFill>
                <a:effectLst/>
                <a:latin typeface="Arial" panose="020B0604020202020204" pitchFamily="34" charset="0"/>
              </a:rPr>
              <a:t>Vellante</a:t>
            </a:r>
            <a:r>
              <a:rPr lang="en-US" sz="2400" b="0" i="0" dirty="0" smtClean="0">
                <a:solidFill>
                  <a:srgbClr val="222222"/>
                </a:solidFill>
                <a:effectLst/>
                <a:latin typeface="Arial" panose="020B0604020202020204" pitchFamily="34" charset="0"/>
              </a:rPr>
              <a:t>, M., </a:t>
            </a:r>
            <a:r>
              <a:rPr lang="en-US" sz="2400" b="0" i="0" dirty="0" err="1" smtClean="0">
                <a:solidFill>
                  <a:srgbClr val="222222"/>
                </a:solidFill>
                <a:effectLst/>
                <a:latin typeface="Arial" panose="020B0604020202020204" pitchFamily="34" charset="0"/>
              </a:rPr>
              <a:t>Preti</a:t>
            </a:r>
            <a:r>
              <a:rPr lang="en-US" sz="2400" b="0" i="0" dirty="0" smtClean="0">
                <a:solidFill>
                  <a:srgbClr val="222222"/>
                </a:solidFill>
                <a:effectLst/>
                <a:latin typeface="Arial" panose="020B0604020202020204" pitchFamily="34" charset="0"/>
              </a:rPr>
              <a:t>, A., </a:t>
            </a:r>
            <a:r>
              <a:rPr lang="en-US" sz="2400" b="0" i="0" dirty="0" err="1" smtClean="0">
                <a:solidFill>
                  <a:srgbClr val="222222"/>
                </a:solidFill>
                <a:effectLst/>
                <a:latin typeface="Arial" panose="020B0604020202020204" pitchFamily="34" charset="0"/>
              </a:rPr>
              <a:t>Daníelsdóttir</a:t>
            </a:r>
            <a:r>
              <a:rPr lang="en-US" sz="2400" b="0" i="0" dirty="0" smtClean="0">
                <a:solidFill>
                  <a:srgbClr val="222222"/>
                </a:solidFill>
                <a:effectLst/>
                <a:latin typeface="Arial" panose="020B0604020202020204" pitchFamily="34" charset="0"/>
              </a:rPr>
              <a:t>, S., </a:t>
            </a:r>
            <a:r>
              <a:rPr lang="en-US" sz="2400" b="0" i="0" dirty="0" err="1" smtClean="0">
                <a:solidFill>
                  <a:srgbClr val="222222"/>
                </a:solidFill>
                <a:effectLst/>
                <a:latin typeface="Arial" panose="020B0604020202020204" pitchFamily="34" charset="0"/>
              </a:rPr>
              <a:t>D’Aloja</a:t>
            </a:r>
            <a:r>
              <a:rPr lang="en-US" sz="2400" b="0" i="0" dirty="0" smtClean="0">
                <a:solidFill>
                  <a:srgbClr val="222222"/>
                </a:solidFill>
                <a:effectLst/>
                <a:latin typeface="Arial" panose="020B0604020202020204" pitchFamily="34" charset="0"/>
              </a:rPr>
              <a:t>, E., ... &amp; </a:t>
            </a:r>
            <a:r>
              <a:rPr lang="en-US" sz="2400" b="0" i="0" dirty="0" err="1" smtClean="0">
                <a:solidFill>
                  <a:srgbClr val="222222"/>
                </a:solidFill>
                <a:effectLst/>
                <a:latin typeface="Arial" panose="020B0604020202020204" pitchFamily="34" charset="0"/>
              </a:rPr>
              <a:t>Bhugra</a:t>
            </a:r>
            <a:r>
              <a:rPr lang="en-US" sz="2400" b="0" i="0" dirty="0" smtClean="0">
                <a:solidFill>
                  <a:srgbClr val="222222"/>
                </a:solidFill>
                <a:effectLst/>
                <a:latin typeface="Arial" panose="020B0604020202020204" pitchFamily="34" charset="0"/>
              </a:rPr>
              <a:t>, D. (2015). Interventions on bullying and cyberbullying in schools: A systematic review. </a:t>
            </a:r>
            <a:r>
              <a:rPr lang="en-US" sz="2400" b="0" i="1" dirty="0" smtClean="0">
                <a:solidFill>
                  <a:srgbClr val="222222"/>
                </a:solidFill>
                <a:effectLst/>
                <a:latin typeface="Arial" panose="020B0604020202020204" pitchFamily="34" charset="0"/>
              </a:rPr>
              <a:t>Clinical practice and epidemiology in mental health: CP &amp; EMH</a:t>
            </a:r>
            <a:r>
              <a:rPr lang="en-US" sz="2400" b="0" i="0" dirty="0" smtClean="0">
                <a:solidFill>
                  <a:srgbClr val="222222"/>
                </a:solidFill>
                <a:effectLst/>
                <a:latin typeface="Arial" panose="020B0604020202020204" pitchFamily="34" charset="0"/>
              </a:rPr>
              <a:t>, </a:t>
            </a:r>
            <a:r>
              <a:rPr lang="en-US" sz="2400" b="0" i="1" dirty="0" smtClean="0">
                <a:solidFill>
                  <a:srgbClr val="222222"/>
                </a:solidFill>
                <a:effectLst/>
                <a:latin typeface="Arial" panose="020B0604020202020204" pitchFamily="34" charset="0"/>
              </a:rPr>
              <a:t>11</a:t>
            </a:r>
            <a:r>
              <a:rPr lang="en-US" sz="2400" b="0" i="0" dirty="0" smtClean="0">
                <a:solidFill>
                  <a:srgbClr val="222222"/>
                </a:solidFill>
                <a:effectLst/>
                <a:latin typeface="Arial" panose="020B0604020202020204" pitchFamily="34" charset="0"/>
              </a:rPr>
              <a:t>(</a:t>
            </a:r>
            <a:r>
              <a:rPr lang="en-US" sz="2400" b="0" i="0" dirty="0" err="1" smtClean="0">
                <a:solidFill>
                  <a:srgbClr val="222222"/>
                </a:solidFill>
                <a:effectLst/>
                <a:latin typeface="Arial" panose="020B0604020202020204" pitchFamily="34" charset="0"/>
              </a:rPr>
              <a:t>Suppl</a:t>
            </a:r>
            <a:r>
              <a:rPr lang="en-US" sz="2400" b="0" i="0" dirty="0" smtClean="0">
                <a:solidFill>
                  <a:srgbClr val="222222"/>
                </a:solidFill>
                <a:effectLst/>
                <a:latin typeface="Arial" panose="020B0604020202020204" pitchFamily="34" charset="0"/>
              </a:rPr>
              <a:t> 1 M4), 58.</a:t>
            </a:r>
          </a:p>
          <a:p>
            <a:r>
              <a:rPr lang="en-US" sz="2400" dirty="0" smtClean="0"/>
              <a:t>Sung, Y. H. (2018). Book review of cyber bullying approaches, consequences and interventions. </a:t>
            </a:r>
            <a:r>
              <a:rPr lang="en-US" sz="2400" i="1" dirty="0" smtClean="0"/>
              <a:t>International Journal of Cyber Criminology</a:t>
            </a:r>
            <a:r>
              <a:rPr lang="en-US" sz="2400" dirty="0" smtClean="0"/>
              <a:t>, </a:t>
            </a:r>
            <a:r>
              <a:rPr lang="en-US" sz="2400" i="1" dirty="0" smtClean="0"/>
              <a:t>12</a:t>
            </a:r>
            <a:r>
              <a:rPr lang="en-US" sz="2400" dirty="0" smtClean="0"/>
              <a:t>(1), 353-361.</a:t>
            </a:r>
          </a:p>
          <a:p>
            <a:endParaRPr lang="en-US" sz="2400" b="0" i="0" dirty="0" smtClean="0">
              <a:solidFill>
                <a:srgbClr val="222222"/>
              </a:solidFill>
              <a:effectLst/>
              <a:latin typeface="Arial" panose="020B0604020202020204" pitchFamily="34" charset="0"/>
            </a:endParaRPr>
          </a:p>
          <a:p>
            <a:pPr lvl="0"/>
            <a:endParaRPr lang="en-US" sz="2600" dirty="0">
              <a:solidFill>
                <a:srgbClr val="222222"/>
              </a:solidFill>
              <a:latin typeface="Arial" panose="020B0604020202020204" pitchFamily="34" charset="0"/>
            </a:endParaRPr>
          </a:p>
          <a:p>
            <a:endParaRPr lang="en-US" dirty="0"/>
          </a:p>
        </p:txBody>
      </p:sp>
    </p:spTree>
    <p:extLst>
      <p:ext uri="{BB962C8B-B14F-4D97-AF65-F5344CB8AC3E}">
        <p14:creationId xmlns:p14="http://schemas.microsoft.com/office/powerpoint/2010/main" val="4087140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544</TotalTime>
  <Words>400</Words>
  <Application>Microsoft Office PowerPoint</Application>
  <PresentationFormat>Custom</PresentationFormat>
  <Paragraphs>47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How cyber bullying  affect college students </vt:lpstr>
      <vt:lpstr>Description of the research journey</vt:lpstr>
      <vt:lpstr>Methods used to collect data</vt:lpstr>
      <vt:lpstr>Summery of the main ideas in the documents</vt:lpstr>
      <vt:lpstr>Summery of the main ideas in the documents</vt:lpstr>
      <vt:lpstr>Summery of the main ideas in the documents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cyber bullying  affect college students</dc:title>
  <dc:creator>user</dc:creator>
  <cp:lastModifiedBy>Windows User</cp:lastModifiedBy>
  <cp:revision>19</cp:revision>
  <dcterms:created xsi:type="dcterms:W3CDTF">2020-10-31T16:04:32Z</dcterms:created>
  <dcterms:modified xsi:type="dcterms:W3CDTF">2020-11-01T01:47:55Z</dcterms:modified>
</cp:coreProperties>
</file>